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d24406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8d24406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7d408db1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7d408db1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#3 개요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개요입니다.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팀은 단기간 내에 많은 영어 단어를 쉽게 암기할 수 있도록 해마학습법이 적용된 단어 암기 앱, 센스보카를 만들고자 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센스보카는 다른 영단어 앱과 달리, 단어의 발음을 이용하여 뜻을 연상할 수 있는 문장과 그 문장을 표현하는 이미지를 제공합니다.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뜻을 표현하기 위해 조금 부정확해진 발음을 교정할 수 있도록 발음 교정 기능도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앱의 주요 기능인 연상 문장, 이미지, 발음 교정 제공을 위해, LLM, Dall-e, StableDiffusion, controlNet, MS Azure와 같은 AI를 활용하고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지금부터 15</a:t>
            </a:r>
            <a:r>
              <a:rPr lang="ko">
                <a:solidFill>
                  <a:schemeClr val="dk1"/>
                </a:solidFill>
              </a:rPr>
              <a:t>주 동안</a:t>
            </a:r>
            <a:r>
              <a:rPr lang="ko">
                <a:solidFill>
                  <a:schemeClr val="dk1"/>
                </a:solidFill>
              </a:rPr>
              <a:t> 저희가 진행한 센스보카의 진행상황을 설명드리겠습니다.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afd0bc7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afd0bc7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7d408db1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7d408db1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단어 추가 뽑기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e0d5bb4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e0d5bb4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e0d5bb4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e0d5bb4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7d408db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7d408db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9.png"/><Relationship Id="rId13" Type="http://schemas.openxmlformats.org/officeDocument/2006/relationships/image" Target="../media/image9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5700" y="907625"/>
            <a:ext cx="8412600" cy="1568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03392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센스보카</a:t>
            </a:r>
            <a:endParaRPr b="1"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3865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 (001)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83782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IT융합학부 컴퓨터정보보안전공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1425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  |  권원경  |  정수현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18781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감각을 자극하는 센스있는 영단어 해마학습법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3" title="free-icon-alphabet-16500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200" y="2944850"/>
            <a:ext cx="1704700" cy="1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11700" y="28580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15주차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545825" y="1290650"/>
            <a:ext cx="0" cy="32697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710725" y="1314575"/>
            <a:ext cx="3417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710725" y="4161825"/>
            <a:ext cx="3417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진행도 및 보완할 점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710725" y="3418288"/>
            <a:ext cx="34173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서버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710725" y="2015813"/>
            <a:ext cx="3417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710725" y="2717050"/>
            <a:ext cx="3417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3598725" y="1491200"/>
            <a:ext cx="314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811450" y="1348250"/>
            <a:ext cx="3657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>
            <a:off x="3254800" y="2175600"/>
            <a:ext cx="34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6811450" y="2032650"/>
            <a:ext cx="3657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3043750" y="2915375"/>
            <a:ext cx="369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6811450" y="2772425"/>
            <a:ext cx="3657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2801425" y="3655150"/>
            <a:ext cx="393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6811450" y="3512188"/>
            <a:ext cx="3657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>
            <a:off x="4270975" y="4388600"/>
            <a:ext cx="24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6811450" y="4245650"/>
            <a:ext cx="3657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18500"/>
            <a:ext cx="147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191800" y="3606675"/>
            <a:ext cx="1244400" cy="117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해마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학습법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888960" y="2313740"/>
            <a:ext cx="998400" cy="10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단어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암기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2891077" y="1096000"/>
            <a:ext cx="998400" cy="10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영어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학습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" name="Google Shape;91;p15"/>
          <p:cNvCxnSpPr/>
          <p:nvPr/>
        </p:nvCxnSpPr>
        <p:spPr>
          <a:xfrm rot="10800000">
            <a:off x="3887498" y="2816711"/>
            <a:ext cx="27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/>
          <p:nvPr/>
        </p:nvCxnSpPr>
        <p:spPr>
          <a:xfrm rot="10800000">
            <a:off x="4918200" y="4280839"/>
            <a:ext cx="27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5"/>
          <p:cNvSpPr/>
          <p:nvPr/>
        </p:nvSpPr>
        <p:spPr>
          <a:xfrm>
            <a:off x="159300" y="3777850"/>
            <a:ext cx="4762500" cy="100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159100" y="2497500"/>
            <a:ext cx="696000" cy="6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읽기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4854855" y="2497500"/>
            <a:ext cx="696000" cy="6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쓰기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10800000">
            <a:off x="5530505" y="2816702"/>
            <a:ext cx="28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>
            <a:endCxn id="88" idx="0"/>
          </p:cNvCxnSpPr>
          <p:nvPr/>
        </p:nvCxnSpPr>
        <p:spPr>
          <a:xfrm>
            <a:off x="5811900" y="2827875"/>
            <a:ext cx="2100" cy="77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>
            <a:stCxn id="89" idx="0"/>
            <a:endCxn id="90" idx="4"/>
          </p:cNvCxnSpPr>
          <p:nvPr/>
        </p:nvCxnSpPr>
        <p:spPr>
          <a:xfrm flipH="1" rot="10800000">
            <a:off x="3388160" y="2101940"/>
            <a:ext cx="2100" cy="21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5"/>
          <p:cNvSpPr txBox="1"/>
          <p:nvPr/>
        </p:nvSpPr>
        <p:spPr>
          <a:xfrm>
            <a:off x="159300" y="3811425"/>
            <a:ext cx="4696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기억할 대상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상상력과 연상력을 발휘해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하여,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보다 빠르고 오래 암기할 수 있는 과학적인 암기방법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0" y="1234600"/>
            <a:ext cx="2442150" cy="2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765275" y="260800"/>
            <a:ext cx="3688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맞춤 연상 문장 생성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4765275" y="824853"/>
            <a:ext cx="3688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예문에 맞는 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제공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765275" y="1356975"/>
            <a:ext cx="3911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발음 교정 기능</a:t>
            </a: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추가로 단점 보완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960" y="2317475"/>
            <a:ext cx="2289640" cy="21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6908325" y="4473075"/>
            <a:ext cx="1770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[ofen] </a:t>
            </a:r>
            <a:r>
              <a:rPr lang="ko" sz="15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≠ 오분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619625" y="257550"/>
            <a:ext cx="4202700" cy="184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29" y="1563875"/>
            <a:ext cx="13398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824" y="1563875"/>
            <a:ext cx="13398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75" y="1563875"/>
            <a:ext cx="13398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560" y="1563875"/>
            <a:ext cx="13398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30" y="1563875"/>
            <a:ext cx="13560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063" y="1563875"/>
            <a:ext cx="1339800" cy="283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8" name="Google Shape;118;p16"/>
          <p:cNvGrpSpPr/>
          <p:nvPr/>
        </p:nvGrpSpPr>
        <p:grpSpPr>
          <a:xfrm>
            <a:off x="113075" y="935813"/>
            <a:ext cx="1868100" cy="4047600"/>
            <a:chOff x="113075" y="935813"/>
            <a:chExt cx="1868100" cy="4047600"/>
          </a:xfrm>
        </p:grpSpPr>
        <p:pic>
          <p:nvPicPr>
            <p:cNvPr id="119" name="Google Shape;11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3075" y="935813"/>
              <a:ext cx="1868100" cy="40476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" name="Google Shape;120;p16"/>
            <p:cNvSpPr/>
            <p:nvPr/>
          </p:nvSpPr>
          <p:spPr>
            <a:xfrm>
              <a:off x="513175" y="1474150"/>
              <a:ext cx="348600" cy="312300"/>
            </a:xfrm>
            <a:prstGeom prst="roundRect">
              <a:avLst>
                <a:gd fmla="val 1817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1337425" y="935825"/>
            <a:ext cx="1915800" cy="4047600"/>
            <a:chOff x="1267175" y="935825"/>
            <a:chExt cx="1915800" cy="4047600"/>
          </a:xfrm>
        </p:grpSpPr>
        <p:pic>
          <p:nvPicPr>
            <p:cNvPr id="122" name="Google Shape;12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7175" y="935825"/>
              <a:ext cx="1915800" cy="40476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3" name="Google Shape;123;p16"/>
            <p:cNvSpPr/>
            <p:nvPr/>
          </p:nvSpPr>
          <p:spPr>
            <a:xfrm>
              <a:off x="1313575" y="3765775"/>
              <a:ext cx="1824300" cy="572700"/>
            </a:xfrm>
            <a:prstGeom prst="roundRect">
              <a:avLst>
                <a:gd fmla="val 1817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075" y="927275"/>
            <a:ext cx="1939200" cy="4064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61267" y="935825"/>
            <a:ext cx="1868100" cy="404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225" y="936425"/>
            <a:ext cx="1915800" cy="404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91806" y="935825"/>
            <a:ext cx="1868100" cy="404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6"/>
          <p:cNvSpPr/>
          <p:nvPr/>
        </p:nvSpPr>
        <p:spPr>
          <a:xfrm>
            <a:off x="3229375" y="4328375"/>
            <a:ext cx="747600" cy="2718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725" y="955475"/>
            <a:ext cx="1915800" cy="4047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521" y="955475"/>
            <a:ext cx="1915800" cy="4047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1" name="Google Shape;131;p16"/>
          <p:cNvGrpSpPr/>
          <p:nvPr/>
        </p:nvGrpSpPr>
        <p:grpSpPr>
          <a:xfrm>
            <a:off x="7091725" y="955325"/>
            <a:ext cx="1939200" cy="4047600"/>
            <a:chOff x="7091725" y="955325"/>
            <a:chExt cx="1939200" cy="4047600"/>
          </a:xfrm>
        </p:grpSpPr>
        <p:pic>
          <p:nvPicPr>
            <p:cNvPr id="132" name="Google Shape;13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91725" y="955325"/>
              <a:ext cx="1939200" cy="40476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3" name="Google Shape;133;p16"/>
            <p:cNvSpPr/>
            <p:nvPr/>
          </p:nvSpPr>
          <p:spPr>
            <a:xfrm>
              <a:off x="7091725" y="2435850"/>
              <a:ext cx="1569600" cy="742800"/>
            </a:xfrm>
            <a:prstGeom prst="roundRect">
              <a:avLst>
                <a:gd fmla="val 1817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" name="Google Shape;13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3425" y="935825"/>
            <a:ext cx="1915800" cy="4086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91725" y="935825"/>
            <a:ext cx="1939200" cy="4086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3225"/>
            <a:ext cx="1820700" cy="3897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94" y="1093225"/>
            <a:ext cx="1820700" cy="3897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590" y="1093225"/>
            <a:ext cx="1820700" cy="3897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997" y="1093225"/>
            <a:ext cx="1820700" cy="3897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7"/>
          <p:cNvSpPr/>
          <p:nvPr/>
        </p:nvSpPr>
        <p:spPr>
          <a:xfrm>
            <a:off x="1185975" y="2026375"/>
            <a:ext cx="240900" cy="2754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352600" y="2610100"/>
            <a:ext cx="145800" cy="1962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402575" y="3654550"/>
            <a:ext cx="1643100" cy="4314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964000" y="1262250"/>
            <a:ext cx="374700" cy="1962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2648700" y="4510150"/>
            <a:ext cx="1607400" cy="1962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820175" y="2076700"/>
            <a:ext cx="462300" cy="1962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8233550" y="3148525"/>
            <a:ext cx="233700" cy="1962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925" y="896400"/>
            <a:ext cx="8881100" cy="457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17"/>
          <p:cNvSpPr/>
          <p:nvPr/>
        </p:nvSpPr>
        <p:spPr>
          <a:xfrm>
            <a:off x="578675" y="2610100"/>
            <a:ext cx="336300" cy="196200"/>
          </a:xfrm>
          <a:prstGeom prst="roundRect">
            <a:avLst>
              <a:gd fmla="val 18173" name="adj"/>
            </a:avLst>
          </a:prstGeom>
          <a:solidFill>
            <a:srgbClr val="FFE4C9"/>
          </a:solidFill>
          <a:ln cap="flat" cmpd="sng" w="38100">
            <a:solidFill>
              <a:srgbClr val="FFE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54" name="Google Shape;154;p17"/>
          <p:cNvSpPr txBox="1"/>
          <p:nvPr/>
        </p:nvSpPr>
        <p:spPr>
          <a:xfrm>
            <a:off x="392975" y="2523550"/>
            <a:ext cx="6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밥순이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486275" y="2603200"/>
            <a:ext cx="462300" cy="2100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1927850" y="896400"/>
            <a:ext cx="537600" cy="3123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695950" y="896400"/>
            <a:ext cx="702900" cy="3123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8398850" y="896400"/>
            <a:ext cx="648900" cy="3123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4988" y="4024850"/>
            <a:ext cx="3362325" cy="371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17"/>
          <p:cNvSpPr/>
          <p:nvPr/>
        </p:nvSpPr>
        <p:spPr>
          <a:xfrm>
            <a:off x="4241450" y="4024850"/>
            <a:ext cx="909300" cy="3714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150750" y="4024850"/>
            <a:ext cx="756600" cy="3714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3193525" y="1630150"/>
            <a:ext cx="312900" cy="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3144025" y="1578238"/>
            <a:ext cx="834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밥순이의 단어장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616550" y="2289200"/>
            <a:ext cx="345300" cy="1320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3193525" y="1582000"/>
            <a:ext cx="674700" cy="1887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3220225" y="1735825"/>
            <a:ext cx="99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나의 단어장</a:t>
            </a:r>
            <a:endParaRPr b="1" sz="13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4197500" y="4125250"/>
            <a:ext cx="99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나의 단어장</a:t>
            </a:r>
            <a:endParaRPr b="1" sz="13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978925" y="2658725"/>
            <a:ext cx="218700" cy="11766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 rotWithShape="1">
          <a:blip r:embed="rId9">
            <a:alphaModFix/>
          </a:blip>
          <a:srcRect b="0" l="0" r="0" t="23094"/>
          <a:stretch/>
        </p:blipFill>
        <p:spPr>
          <a:xfrm>
            <a:off x="2376900" y="1459473"/>
            <a:ext cx="4390199" cy="3323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17"/>
          <p:cNvSpPr/>
          <p:nvPr/>
        </p:nvSpPr>
        <p:spPr>
          <a:xfrm>
            <a:off x="2745100" y="2444850"/>
            <a:ext cx="2924700" cy="3621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2626375" y="1761800"/>
            <a:ext cx="3714300" cy="431400"/>
          </a:xfrm>
          <a:prstGeom prst="roundRect">
            <a:avLst>
              <a:gd fmla="val 1817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2730700" y="2932225"/>
            <a:ext cx="3338700" cy="888600"/>
          </a:xfrm>
          <a:prstGeom prst="roundRect">
            <a:avLst>
              <a:gd fmla="val 1321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5071125" y="3288276"/>
            <a:ext cx="967500" cy="188700"/>
          </a:xfrm>
          <a:prstGeom prst="roundRect">
            <a:avLst>
              <a:gd fmla="val 25888" name="adj"/>
            </a:avLst>
          </a:prstGeom>
          <a:solidFill>
            <a:srgbClr val="FFDB57">
              <a:alpha val="3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4881750" y="2630050"/>
            <a:ext cx="771900" cy="160500"/>
          </a:xfrm>
          <a:prstGeom prst="roundRect">
            <a:avLst>
              <a:gd fmla="val 25888" name="adj"/>
            </a:avLst>
          </a:prstGeom>
          <a:solidFill>
            <a:srgbClr val="FFDB57">
              <a:alpha val="3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3926125" y="1960500"/>
            <a:ext cx="1428600" cy="160500"/>
          </a:xfrm>
          <a:prstGeom prst="roundRect">
            <a:avLst>
              <a:gd fmla="val 25888" name="adj"/>
            </a:avLst>
          </a:prstGeom>
          <a:solidFill>
            <a:srgbClr val="FFDB57">
              <a:alpha val="3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8"/>
          <p:cNvGrpSpPr/>
          <p:nvPr/>
        </p:nvGrpSpPr>
        <p:grpSpPr>
          <a:xfrm>
            <a:off x="987250" y="1051200"/>
            <a:ext cx="7017075" cy="3748848"/>
            <a:chOff x="934538" y="1051200"/>
            <a:chExt cx="7017075" cy="3748848"/>
          </a:xfrm>
        </p:grpSpPr>
        <p:pic>
          <p:nvPicPr>
            <p:cNvPr id="181" name="Google Shape;18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4538" y="1051200"/>
              <a:ext cx="7017075" cy="3748848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82" name="Google Shape;182;p18"/>
            <p:cNvGrpSpPr/>
            <p:nvPr/>
          </p:nvGrpSpPr>
          <p:grpSpPr>
            <a:xfrm>
              <a:off x="934538" y="1051200"/>
              <a:ext cx="6831175" cy="1611225"/>
              <a:chOff x="934538" y="1051200"/>
              <a:chExt cx="6831175" cy="1611225"/>
            </a:xfrm>
          </p:grpSpPr>
          <p:sp>
            <p:nvSpPr>
              <p:cNvPr id="183" name="Google Shape;183;p18"/>
              <p:cNvSpPr/>
              <p:nvPr/>
            </p:nvSpPr>
            <p:spPr>
              <a:xfrm>
                <a:off x="2268063" y="1408025"/>
                <a:ext cx="1487100" cy="542700"/>
              </a:xfrm>
              <a:prstGeom prst="roundRect">
                <a:avLst>
                  <a:gd fmla="val 11415" name="adj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3634413" y="2501925"/>
                <a:ext cx="4131300" cy="160500"/>
              </a:xfrm>
              <a:prstGeom prst="roundRect">
                <a:avLst>
                  <a:gd fmla="val 25888" name="adj"/>
                </a:avLst>
              </a:prstGeom>
              <a:solidFill>
                <a:srgbClr val="FFDB57">
                  <a:alpha val="3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8"/>
              <p:cNvSpPr txBox="1"/>
              <p:nvPr/>
            </p:nvSpPr>
            <p:spPr>
              <a:xfrm>
                <a:off x="934538" y="1051200"/>
                <a:ext cx="4306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2000">
                    <a:solidFill>
                      <a:schemeClr val="dk1"/>
                    </a:solidFill>
                    <a:highlight>
                      <a:srgbClr val="FFFF00"/>
                    </a:highlight>
                    <a:latin typeface="Malgun Gothic"/>
                    <a:ea typeface="Malgun Gothic"/>
                    <a:cs typeface="Malgun Gothic"/>
                    <a:sym typeface="Malgun Gothic"/>
                  </a:rPr>
                  <a:t>① 메인 서버 ⇆ AI 서버 (STT 연결)</a:t>
                </a:r>
                <a:endParaRPr b="1"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86" name="Google Shape;186;p18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800238" y="1497456"/>
            <a:ext cx="7274926" cy="3302597"/>
            <a:chOff x="802975" y="4075706"/>
            <a:chExt cx="7274926" cy="3302597"/>
          </a:xfrm>
        </p:grpSpPr>
        <p:pic>
          <p:nvPicPr>
            <p:cNvPr id="188" name="Google Shape;18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975" y="4075706"/>
              <a:ext cx="7274926" cy="3302597"/>
            </a:xfrm>
            <a:prstGeom prst="rect">
              <a:avLst/>
            </a:prstGeom>
            <a:solidFill>
              <a:srgbClr val="FFDB57">
                <a:alpha val="36250"/>
              </a:srgbClr>
            </a:solidFill>
            <a:ln>
              <a:noFill/>
            </a:ln>
          </p:spPr>
        </p:pic>
        <p:sp>
          <p:nvSpPr>
            <p:cNvPr id="189" name="Google Shape;189;p18"/>
            <p:cNvSpPr/>
            <p:nvPr/>
          </p:nvSpPr>
          <p:spPr>
            <a:xfrm>
              <a:off x="2294425" y="5943850"/>
              <a:ext cx="2696100" cy="160500"/>
            </a:xfrm>
            <a:prstGeom prst="roundRect">
              <a:avLst>
                <a:gd fmla="val 25888" name="adj"/>
              </a:avLst>
            </a:prstGeom>
            <a:solidFill>
              <a:srgbClr val="FFDB57">
                <a:alpha val="3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4381150" y="5496150"/>
              <a:ext cx="350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서버의 STT 엔드포인트 호출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pic>
        <p:nvPicPr>
          <p:cNvPr id="191" name="Google Shape;1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5" y="1391389"/>
            <a:ext cx="5560625" cy="29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457525" y="2280988"/>
            <a:ext cx="2482500" cy="600900"/>
          </a:xfrm>
          <a:prstGeom prst="roundRect">
            <a:avLst>
              <a:gd fmla="val 114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57525" y="3282163"/>
            <a:ext cx="3251700" cy="209100"/>
          </a:xfrm>
          <a:prstGeom prst="roundRect">
            <a:avLst>
              <a:gd fmla="val 114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457525" y="1470325"/>
            <a:ext cx="3064800" cy="600900"/>
          </a:xfrm>
          <a:prstGeom prst="roundRect">
            <a:avLst>
              <a:gd fmla="val 114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3446125" y="1518425"/>
            <a:ext cx="23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List&lt;MyWords&gt;를 받아와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2940025" y="2276388"/>
            <a:ext cx="2784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반복문을 통해 모든 단어 데이터 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생성을 한번에 처리하도록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768225" y="3455750"/>
            <a:ext cx="20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비동기 처리 시간 출력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82225" y="898800"/>
            <a:ext cx="46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동기 방식 → 비동기 방식으로 전환</a:t>
            </a:r>
            <a:endParaRPr b="1">
              <a:highlight>
                <a:srgbClr val="FFFF00"/>
              </a:highlight>
            </a:endParaRPr>
          </a:p>
        </p:txBody>
      </p:sp>
      <p:grpSp>
        <p:nvGrpSpPr>
          <p:cNvPr id="199" name="Google Shape;199;p18"/>
          <p:cNvGrpSpPr/>
          <p:nvPr/>
        </p:nvGrpSpPr>
        <p:grpSpPr>
          <a:xfrm>
            <a:off x="3298213" y="1735513"/>
            <a:ext cx="5742813" cy="3325812"/>
            <a:chOff x="3298213" y="1735513"/>
            <a:chExt cx="5742813" cy="3325812"/>
          </a:xfrm>
        </p:grpSpPr>
        <p:pic>
          <p:nvPicPr>
            <p:cNvPr id="200" name="Google Shape;20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22323" y="1735513"/>
              <a:ext cx="5459224" cy="332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8"/>
            <p:cNvSpPr/>
            <p:nvPr/>
          </p:nvSpPr>
          <p:spPr>
            <a:xfrm>
              <a:off x="3553950" y="1838638"/>
              <a:ext cx="3447000" cy="1121400"/>
            </a:xfrm>
            <a:prstGeom prst="roundRect">
              <a:avLst>
                <a:gd fmla="val 805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5554425" y="2123913"/>
              <a:ext cx="348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List&lt;MyWords&gt;로 한번에 받은 데이터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3616300" y="4661125"/>
              <a:ext cx="39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비동기로 모든 단어 데이터 생성 동시에 처리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298213" y="3679700"/>
              <a:ext cx="411000" cy="451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600"/>
            <a:ext cx="4805792" cy="4047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19"/>
          <p:cNvSpPr/>
          <p:nvPr/>
        </p:nvSpPr>
        <p:spPr>
          <a:xfrm>
            <a:off x="1830950" y="2635925"/>
            <a:ext cx="1013100" cy="209100"/>
          </a:xfrm>
          <a:prstGeom prst="roundRect">
            <a:avLst>
              <a:gd fmla="val 1141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3068550" y="2324875"/>
            <a:ext cx="151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gpt-4o-mini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o4-mini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207600" y="1004625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LLM 모델 변경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152388" y="943588"/>
            <a:ext cx="5084014" cy="3040175"/>
            <a:chOff x="-4931612" y="2472975"/>
            <a:chExt cx="5084014" cy="3040175"/>
          </a:xfrm>
        </p:grpSpPr>
        <p:pic>
          <p:nvPicPr>
            <p:cNvPr id="215" name="Google Shape;215;p19"/>
            <p:cNvPicPr preferRelativeResize="0"/>
            <p:nvPr/>
          </p:nvPicPr>
          <p:blipFill rotWithShape="1">
            <a:blip r:embed="rId4">
              <a:alphaModFix/>
            </a:blip>
            <a:srcRect b="20012" l="0" r="22797" t="0"/>
            <a:stretch/>
          </p:blipFill>
          <p:spPr>
            <a:xfrm>
              <a:off x="-4931600" y="2472975"/>
              <a:ext cx="5084001" cy="30401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6" name="Google Shape;216;p19"/>
            <p:cNvSpPr txBox="1"/>
            <p:nvPr/>
          </p:nvSpPr>
          <p:spPr>
            <a:xfrm>
              <a:off x="-2667480" y="2498350"/>
              <a:ext cx="151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chemeClr val="lt1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한국어 → 영어</a:t>
              </a:r>
              <a:endParaRPr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-4075700" y="2937350"/>
              <a:ext cx="815700" cy="150300"/>
            </a:xfrm>
            <a:prstGeom prst="roundRect">
              <a:avLst>
                <a:gd fmla="val 11415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-4075700" y="3647200"/>
              <a:ext cx="858900" cy="150300"/>
            </a:xfrm>
            <a:prstGeom prst="roundRect">
              <a:avLst>
                <a:gd fmla="val 11415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-3183225" y="3522250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지시 사항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19"/>
            <p:cNvSpPr txBox="1"/>
            <p:nvPr/>
          </p:nvSpPr>
          <p:spPr>
            <a:xfrm>
              <a:off x="-3216877" y="2812400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행동 지침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-3948400" y="4854025"/>
              <a:ext cx="997800" cy="150300"/>
            </a:xfrm>
            <a:prstGeom prst="roundRect">
              <a:avLst>
                <a:gd fmla="val 11415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-2914850" y="4704475"/>
              <a:ext cx="148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주요 제약 조건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-4931612" y="2498350"/>
              <a:ext cx="251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② 프롬프트 강화 및 최적화</a:t>
              </a:r>
              <a:endParaRPr>
                <a:solidFill>
                  <a:schemeClr val="dk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152400" y="3395000"/>
            <a:ext cx="5084001" cy="1596100"/>
            <a:chOff x="152400" y="3395000"/>
            <a:chExt cx="5084001" cy="1596100"/>
          </a:xfrm>
        </p:grpSpPr>
        <p:pic>
          <p:nvPicPr>
            <p:cNvPr id="225" name="Google Shape;225;p19"/>
            <p:cNvPicPr preferRelativeResize="0"/>
            <p:nvPr/>
          </p:nvPicPr>
          <p:blipFill rotWithShape="1">
            <a:blip r:embed="rId5">
              <a:alphaModFix/>
            </a:blip>
            <a:srcRect b="52262" l="11297" r="33107" t="0"/>
            <a:stretch/>
          </p:blipFill>
          <p:spPr>
            <a:xfrm>
              <a:off x="152400" y="3490550"/>
              <a:ext cx="5084001" cy="150055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6" name="Google Shape;226;p19"/>
            <p:cNvSpPr/>
            <p:nvPr/>
          </p:nvSpPr>
          <p:spPr>
            <a:xfrm>
              <a:off x="251556" y="3490550"/>
              <a:ext cx="1399800" cy="209100"/>
            </a:xfrm>
            <a:prstGeom prst="roundRect">
              <a:avLst>
                <a:gd fmla="val 11415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 txBox="1"/>
            <p:nvPr/>
          </p:nvSpPr>
          <p:spPr>
            <a:xfrm>
              <a:off x="1651350" y="3395000"/>
              <a:ext cx="158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JSON 출력 형식 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4812250" y="692650"/>
            <a:ext cx="4145178" cy="4298451"/>
            <a:chOff x="4812250" y="692650"/>
            <a:chExt cx="4145178" cy="4298451"/>
          </a:xfrm>
        </p:grpSpPr>
        <p:pic>
          <p:nvPicPr>
            <p:cNvPr id="229" name="Google Shape;22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12252" y="692650"/>
              <a:ext cx="4145176" cy="429845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0" name="Google Shape;230;p19"/>
            <p:cNvSpPr txBox="1"/>
            <p:nvPr/>
          </p:nvSpPr>
          <p:spPr>
            <a:xfrm>
              <a:off x="4812250" y="6926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③ 에러 검증을 위한 로그 추가</a:t>
              </a:r>
              <a:endParaRPr>
                <a:solidFill>
                  <a:schemeClr val="dk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5532325" y="4097675"/>
              <a:ext cx="3064800" cy="893400"/>
            </a:xfrm>
            <a:prstGeom prst="roundRect">
              <a:avLst>
                <a:gd fmla="val 6531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2" name="Google Shape;2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8198" y="1665300"/>
            <a:ext cx="5459224" cy="33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/>
        </p:nvSpPr>
        <p:spPr>
          <a:xfrm>
            <a:off x="236838" y="976650"/>
            <a:ext cx="256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Malgun Gothic"/>
                <a:ea typeface="Malgun Gothic"/>
                <a:cs typeface="Malgun Gothic"/>
                <a:sym typeface="Malgun Gothic"/>
              </a:rPr>
              <a:t>진행도</a:t>
            </a:r>
            <a:endParaRPr b="1" sz="3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3128050" y="315750"/>
            <a:ext cx="56322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1~15주차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앱 UI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기능 완료!!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기능 완료!!!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서버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기능 완료!!!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3128050" y="2542925"/>
            <a:ext cx="5879100" cy="23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앱 UI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호출 상태 보완 &amp;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및 오류 수정 마무리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메인 서버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및 오류 수정 마무리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서버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LLM 문장 출력 테스트 및 오류 수정 마무리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276288" y="3425675"/>
            <a:ext cx="248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보완할 점</a:t>
            </a:r>
            <a:endParaRPr sz="3500"/>
          </a:p>
        </p:txBody>
      </p:sp>
      <p:cxnSp>
        <p:nvCxnSpPr>
          <p:cNvPr id="241" name="Google Shape;241;p20"/>
          <p:cNvCxnSpPr/>
          <p:nvPr/>
        </p:nvCxnSpPr>
        <p:spPr>
          <a:xfrm>
            <a:off x="2985863" y="261300"/>
            <a:ext cx="0" cy="20061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0"/>
          <p:cNvCxnSpPr/>
          <p:nvPr/>
        </p:nvCxnSpPr>
        <p:spPr>
          <a:xfrm flipH="1">
            <a:off x="2986000" y="2596125"/>
            <a:ext cx="8700" cy="22905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